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02FAB-4CC8-494F-A713-82307355E56F}" v="7" dt="2023-02-16T02:40:45.398"/>
    <p1510:client id="{69260558-26C3-471A-8066-140F23AFFC3A}" v="31" dt="2023-02-16T02:46:46.572"/>
    <p1510:client id="{938BDBCA-6B99-4E93-AAC6-28B65B4BEB62}" v="22" dt="2023-02-16T02:42:10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Boden" userId="3274076de05272bf" providerId="Windows Live" clId="Web-{69260558-26C3-471A-8066-140F23AFFC3A}"/>
    <pc:docChg chg="modSld">
      <pc:chgData name="Jake Boden" userId="3274076de05272bf" providerId="Windows Live" clId="Web-{69260558-26C3-471A-8066-140F23AFFC3A}" dt="2023-02-16T02:46:46.572" v="26" actId="14100"/>
      <pc:docMkLst>
        <pc:docMk/>
      </pc:docMkLst>
      <pc:sldChg chg="modSp">
        <pc:chgData name="Jake Boden" userId="3274076de05272bf" providerId="Windows Live" clId="Web-{69260558-26C3-471A-8066-140F23AFFC3A}" dt="2023-02-16T02:46:46.572" v="26" actId="14100"/>
        <pc:sldMkLst>
          <pc:docMk/>
          <pc:sldMk cId="3875644576" sldId="262"/>
        </pc:sldMkLst>
        <pc:picChg chg="mod">
          <ac:chgData name="Jake Boden" userId="3274076de05272bf" providerId="Windows Live" clId="Web-{69260558-26C3-471A-8066-140F23AFFC3A}" dt="2023-02-16T02:46:41.009" v="24" actId="14100"/>
          <ac:picMkLst>
            <pc:docMk/>
            <pc:sldMk cId="3875644576" sldId="262"/>
            <ac:picMk id="5" creationId="{31BCF582-014F-3A0C-1515-492498E6EA2C}"/>
          </ac:picMkLst>
        </pc:picChg>
        <pc:picChg chg="mod">
          <ac:chgData name="Jake Boden" userId="3274076de05272bf" providerId="Windows Live" clId="Web-{69260558-26C3-471A-8066-140F23AFFC3A}" dt="2023-02-16T02:46:46.572" v="26" actId="14100"/>
          <ac:picMkLst>
            <pc:docMk/>
            <pc:sldMk cId="3875644576" sldId="262"/>
            <ac:picMk id="7" creationId="{C264A1FA-B9F8-3027-F7BB-9A253C969AAB}"/>
          </ac:picMkLst>
        </pc:picChg>
      </pc:sldChg>
      <pc:sldChg chg="addSp delSp modSp">
        <pc:chgData name="Jake Boden" userId="3274076de05272bf" providerId="Windows Live" clId="Web-{69260558-26C3-471A-8066-140F23AFFC3A}" dt="2023-02-16T02:46:16.164" v="22" actId="14100"/>
        <pc:sldMkLst>
          <pc:docMk/>
          <pc:sldMk cId="3144319083" sldId="264"/>
        </pc:sldMkLst>
        <pc:spChg chg="add del mod">
          <ac:chgData name="Jake Boden" userId="3274076de05272bf" providerId="Windows Live" clId="Web-{69260558-26C3-471A-8066-140F23AFFC3A}" dt="2023-02-16T02:46:09.897" v="20"/>
          <ac:spMkLst>
            <pc:docMk/>
            <pc:sldMk cId="3144319083" sldId="264"/>
            <ac:spMk id="6" creationId="{410188DA-263E-BEEB-4434-1ECFDC2F40F1}"/>
          </ac:spMkLst>
        </pc:spChg>
        <pc:picChg chg="add del mod">
          <ac:chgData name="Jake Boden" userId="3274076de05272bf" providerId="Windows Live" clId="Web-{69260558-26C3-471A-8066-140F23AFFC3A}" dt="2023-02-16T02:46:05.415" v="18"/>
          <ac:picMkLst>
            <pc:docMk/>
            <pc:sldMk cId="3144319083" sldId="264"/>
            <ac:picMk id="3" creationId="{E668AA89-B070-616A-E38E-18C027E476B4}"/>
          </ac:picMkLst>
        </pc:picChg>
        <pc:picChg chg="del">
          <ac:chgData name="Jake Boden" userId="3274076de05272bf" providerId="Windows Live" clId="Web-{69260558-26C3-471A-8066-140F23AFFC3A}" dt="2023-02-16T02:46:08.085" v="19"/>
          <ac:picMkLst>
            <pc:docMk/>
            <pc:sldMk cId="3144319083" sldId="264"/>
            <ac:picMk id="5" creationId="{070F3608-F9AB-D3B0-4597-A774D20120A9}"/>
          </ac:picMkLst>
        </pc:picChg>
        <pc:picChg chg="add mod ord">
          <ac:chgData name="Jake Boden" userId="3274076de05272bf" providerId="Windows Live" clId="Web-{69260558-26C3-471A-8066-140F23AFFC3A}" dt="2023-02-16T02:46:16.164" v="22" actId="14100"/>
          <ac:picMkLst>
            <pc:docMk/>
            <pc:sldMk cId="3144319083" sldId="264"/>
            <ac:picMk id="7" creationId="{3953F318-031C-83E7-7B2C-7F6643181BD4}"/>
          </ac:picMkLst>
        </pc:picChg>
      </pc:sldChg>
      <pc:sldChg chg="addSp delSp modSp">
        <pc:chgData name="Jake Boden" userId="3274076de05272bf" providerId="Windows Live" clId="Web-{69260558-26C3-471A-8066-140F23AFFC3A}" dt="2023-02-16T02:45:08.534" v="16" actId="14100"/>
        <pc:sldMkLst>
          <pc:docMk/>
          <pc:sldMk cId="3878027713" sldId="265"/>
        </pc:sldMkLst>
        <pc:spChg chg="add del mod">
          <ac:chgData name="Jake Boden" userId="3274076de05272bf" providerId="Windows Live" clId="Web-{69260558-26C3-471A-8066-140F23AFFC3A}" dt="2023-02-16T02:43:32.886" v="1"/>
          <ac:spMkLst>
            <pc:docMk/>
            <pc:sldMk cId="3878027713" sldId="265"/>
            <ac:spMk id="4" creationId="{84A9810A-EFD9-4B1A-2C66-60AE142D74C7}"/>
          </ac:spMkLst>
        </pc:spChg>
        <pc:picChg chg="del">
          <ac:chgData name="Jake Boden" userId="3274076de05272bf" providerId="Windows Live" clId="Web-{69260558-26C3-471A-8066-140F23AFFC3A}" dt="2023-02-16T02:43:26.136" v="0"/>
          <ac:picMkLst>
            <pc:docMk/>
            <pc:sldMk cId="3878027713" sldId="265"/>
            <ac:picMk id="5" creationId="{2F64D069-B566-3A28-161E-C96D2858395A}"/>
          </ac:picMkLst>
        </pc:picChg>
        <pc:picChg chg="add mod ord">
          <ac:chgData name="Jake Boden" userId="3274076de05272bf" providerId="Windows Live" clId="Web-{69260558-26C3-471A-8066-140F23AFFC3A}" dt="2023-02-16T02:43:53.138" v="5" actId="1076"/>
          <ac:picMkLst>
            <pc:docMk/>
            <pc:sldMk cId="3878027713" sldId="265"/>
            <ac:picMk id="6" creationId="{1660BFCD-F90D-3BB0-10AF-047205694728}"/>
          </ac:picMkLst>
        </pc:picChg>
        <pc:picChg chg="del">
          <ac:chgData name="Jake Boden" userId="3274076de05272bf" providerId="Windows Live" clId="Web-{69260558-26C3-471A-8066-140F23AFFC3A}" dt="2023-02-16T02:43:55.185" v="6"/>
          <ac:picMkLst>
            <pc:docMk/>
            <pc:sldMk cId="3878027713" sldId="265"/>
            <ac:picMk id="7" creationId="{4564C2C6-B772-81D2-BA15-C25613D1E1D1}"/>
          </ac:picMkLst>
        </pc:picChg>
        <pc:picChg chg="add mod">
          <ac:chgData name="Jake Boden" userId="3274076de05272bf" providerId="Windows Live" clId="Web-{69260558-26C3-471A-8066-140F23AFFC3A}" dt="2023-02-16T02:45:08.534" v="16" actId="14100"/>
          <ac:picMkLst>
            <pc:docMk/>
            <pc:sldMk cId="3878027713" sldId="265"/>
            <ac:picMk id="8" creationId="{B0503E86-C47F-675E-91FC-4C957F15EE3E}"/>
          </ac:picMkLst>
        </pc:picChg>
      </pc:sldChg>
    </pc:docChg>
  </pc:docChgLst>
  <pc:docChgLst>
    <pc:chgData name="Jake Boden" userId="3274076de05272bf" providerId="Windows Live" clId="Web-{938BDBCA-6B99-4E93-AAC6-28B65B4BEB62}"/>
    <pc:docChg chg="modSld">
      <pc:chgData name="Jake Boden" userId="3274076de05272bf" providerId="Windows Live" clId="Web-{938BDBCA-6B99-4E93-AAC6-28B65B4BEB62}" dt="2023-02-16T02:42:10.938" v="21" actId="1076"/>
      <pc:docMkLst>
        <pc:docMk/>
      </pc:docMkLst>
      <pc:sldChg chg="modSp">
        <pc:chgData name="Jake Boden" userId="3274076de05272bf" providerId="Windows Live" clId="Web-{938BDBCA-6B99-4E93-AAC6-28B65B4BEB62}" dt="2023-02-16T02:42:10.938" v="21" actId="1076"/>
        <pc:sldMkLst>
          <pc:docMk/>
          <pc:sldMk cId="3875644576" sldId="262"/>
        </pc:sldMkLst>
        <pc:picChg chg="mod">
          <ac:chgData name="Jake Boden" userId="3274076de05272bf" providerId="Windows Live" clId="Web-{938BDBCA-6B99-4E93-AAC6-28B65B4BEB62}" dt="2023-02-16T02:42:04.141" v="19" actId="1076"/>
          <ac:picMkLst>
            <pc:docMk/>
            <pc:sldMk cId="3875644576" sldId="262"/>
            <ac:picMk id="5" creationId="{31BCF582-014F-3A0C-1515-492498E6EA2C}"/>
          </ac:picMkLst>
        </pc:picChg>
        <pc:picChg chg="mod ord">
          <ac:chgData name="Jake Boden" userId="3274076de05272bf" providerId="Windows Live" clId="Web-{938BDBCA-6B99-4E93-AAC6-28B65B4BEB62}" dt="2023-02-16T02:42:10.938" v="21" actId="1076"/>
          <ac:picMkLst>
            <pc:docMk/>
            <pc:sldMk cId="3875644576" sldId="262"/>
            <ac:picMk id="7" creationId="{C264A1FA-B9F8-3027-F7BB-9A253C969AAB}"/>
          </ac:picMkLst>
        </pc:picChg>
      </pc:sldChg>
    </pc:docChg>
  </pc:docChgLst>
  <pc:docChgLst>
    <pc:chgData name="KIER ARBELO" userId="4240498b740254f9" providerId="LiveId" clId="{5FF02FAB-4CC8-494F-A713-82307355E56F}"/>
    <pc:docChg chg="undo custSel modSld">
      <pc:chgData name="KIER ARBELO" userId="4240498b740254f9" providerId="LiveId" clId="{5FF02FAB-4CC8-494F-A713-82307355E56F}" dt="2023-02-16T02:40:45.398" v="6" actId="1076"/>
      <pc:docMkLst>
        <pc:docMk/>
      </pc:docMkLst>
      <pc:sldChg chg="modSp mod">
        <pc:chgData name="KIER ARBELO" userId="4240498b740254f9" providerId="LiveId" clId="{5FF02FAB-4CC8-494F-A713-82307355E56F}" dt="2023-02-16T02:40:45.398" v="6" actId="1076"/>
        <pc:sldMkLst>
          <pc:docMk/>
          <pc:sldMk cId="3875644576" sldId="262"/>
        </pc:sldMkLst>
        <pc:picChg chg="mod">
          <ac:chgData name="KIER ARBELO" userId="4240498b740254f9" providerId="LiveId" clId="{5FF02FAB-4CC8-494F-A713-82307355E56F}" dt="2023-02-16T02:40:45.398" v="6" actId="1076"/>
          <ac:picMkLst>
            <pc:docMk/>
            <pc:sldMk cId="3875644576" sldId="262"/>
            <ac:picMk id="5" creationId="{31BCF582-014F-3A0C-1515-492498E6EA2C}"/>
          </ac:picMkLst>
        </pc:picChg>
        <pc:picChg chg="mod">
          <ac:chgData name="KIER ARBELO" userId="4240498b740254f9" providerId="LiveId" clId="{5FF02FAB-4CC8-494F-A713-82307355E56F}" dt="2023-02-16T02:40:39.712" v="5" actId="1076"/>
          <ac:picMkLst>
            <pc:docMk/>
            <pc:sldMk cId="3875644576" sldId="262"/>
            <ac:picMk id="7" creationId="{C264A1FA-B9F8-3027-F7BB-9A253C969A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DB69-B272-39A6-0088-B60F2C4BB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B6F74-97B2-4E6C-63A7-C9CA064F2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CFAA-7978-608B-084A-A871F31E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FA7A0-AA75-B8DB-840E-A25DF560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7FBC-C2AF-4D29-3C0A-E67AF7D7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7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FB79-47E9-C30D-6EB1-10B5C3B6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555D0-C949-B612-2D01-F0269D852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DA67-E960-3C96-F9D3-9B956533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F9D78-2B25-494F-753D-F5109722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6C5E1-5901-590B-DB08-7EB0E5D8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96B82-9230-82DF-42F9-3489541EB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E9586-08DD-C233-82EA-7C6B3E77B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FF98E-101E-2022-F5B8-BEEC617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D6977-122E-38A4-6520-CDFE2D54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AA31-12EA-39EA-ACBC-832816A5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5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AE93-DC10-EA19-0076-1113EB00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7362-05CD-CE57-4BE5-4615AE15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84A6-3695-0A83-643D-053AC7D9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67531-4F46-F1DF-BE96-EAC4977A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38B1-A522-5641-7D39-C8D9AACD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9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E680-ED06-8588-8CD8-8ECCD8B4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A6A9D-2F05-C5E5-0A08-642D9A23D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693D7-67B8-AADC-BBB6-55DABCB4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C5177-6182-9DBB-6248-173E348D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D0420-2A54-E189-427F-A8A594EA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BE0A-5299-5E56-2B49-73843861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AC31F-BDEA-BAC2-B01F-9662258F3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68B7-66E2-0750-9751-63A4EBE3B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70094-8AC2-7975-617E-0F1E8B33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1DCE-AFAA-8D42-DDED-ACB85A90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DDD74-E1AF-7C22-B6DD-2418E0FA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31F8-136D-9B1D-18A5-D92C1BA3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584E8-9068-04FC-5BB7-021983827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924BD-C10F-20F7-780E-36EDB9F2F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8AECA-ADF1-7551-E284-95CB5CCB4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F1991-EC83-2FC2-4A0D-75B434313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A8BBE2-34A2-682A-D69D-8176942C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6B0CE-8212-71A6-DF94-E1E11584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65FA1-6026-02CC-F031-75E8642F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10B9-3690-2661-5386-3CFB131D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EF9AB-36F7-62EB-987F-969F2568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572E1-35D4-01A0-F6EC-94C6B956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87D72-5BE8-5640-CC69-CE54F8AC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0D318-B332-7279-6771-88673F9B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32F0D-04D7-B1F0-939B-916AAE14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85097-E2DE-EE4C-A768-EDE7CC0F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1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C004-DC6E-BC54-A881-0827E05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978-E3BC-D7A2-C08E-55FF226D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668E0-2619-0803-3838-B7851364A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C3751-7ADC-8AC9-DF1B-B4A89CE1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C693A-2F58-3DD2-4646-3C70886A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48F72-E01E-AFF3-A059-D7F78642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9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B09F-B500-827E-81D6-186A712B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A5F3C-1BF4-0A08-AF32-77D641228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995A-B82E-E02B-5603-07ED42771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9E0E6-1F87-436C-FAA3-F5545066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86F47-1259-904F-45F6-FC40B468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55FC4-47A9-558A-1BF9-3C8517F1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1686D-EB4D-C42E-50F3-FFC64FEB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EAE2B-30BE-0148-ED2D-48A3EB1D3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7B27-9939-B28E-060C-29EB479D6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140C-B7EC-42CF-8FBC-9F741F702FAA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7F515-167F-8478-D7BB-52D3150E3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7970A-51A0-1E41-CE06-782BD2F01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9C3B2-DE5B-4289-92D0-3914078B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rtatman/188-million-us-wildfi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A1AA-57BD-E31B-90BD-6351A3CE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E0CA4-D53D-E70F-560E-84BF2D77F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Analyzing California Wildfire Severity Through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FEB81-FBEC-7269-C137-B3848C777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Golden Jaguar Warriors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Erik </a:t>
            </a:r>
            <a:r>
              <a:rPr lang="en-US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Arbelo-Nguyễn</a:t>
            </a:r>
            <a:r>
              <a:rPr lang="en-US" sz="1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Jake Boden, Kenneth Chang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000"/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of California, Irvine Department of Continuing Education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Analytics &amp; Visualization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1</a:t>
            </a:r>
            <a:endParaRPr lang="en-US" sz="1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66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03AE-657B-0138-2861-DC2E7D7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/>
              <a:t>Northern California vs. Southern California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C7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Map&#10;&#10;Description automatically generated">
            <a:extLst>
              <a:ext uri="{FF2B5EF4-FFF2-40B4-BE49-F238E27FC236}">
                <a16:creationId xmlns:a16="http://schemas.microsoft.com/office/drawing/2014/main" id="{1660BFCD-F90D-3BB0-10AF-047205694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279" y="2613025"/>
            <a:ext cx="4388042" cy="3703638"/>
          </a:xfr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B0503E86-C47F-675E-91FC-4C957F15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613017"/>
            <a:ext cx="4445000" cy="37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2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0" name="Rectangle 4114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8" name="Picture 2" descr="Parts of Yosemite National Park Reopen, Slowly | Condé Nast Traveler">
            <a:extLst>
              <a:ext uri="{FF2B5EF4-FFF2-40B4-BE49-F238E27FC236}">
                <a16:creationId xmlns:a16="http://schemas.microsoft.com/office/drawing/2014/main" id="{307F4239-2E75-C8B1-28EE-7BAAB22A0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r="8166" b="1"/>
          <a:stretch/>
        </p:blipFill>
        <p:spPr bwMode="auto"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Freeform: Shape 4116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119" name="Freeform: Shape 4118">
            <a:extLst>
              <a:ext uri="{FF2B5EF4-FFF2-40B4-BE49-F238E27FC236}">
                <a16:creationId xmlns:a16="http://schemas.microsoft.com/office/drawing/2014/main" id="{CA35125A-A1A4-40EB-B5EE-4371BC4DD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47004" cy="6858000"/>
          </a:xfrm>
          <a:custGeom>
            <a:avLst/>
            <a:gdLst>
              <a:gd name="connsiteX0" fmla="*/ 39602 w 7347004"/>
              <a:gd name="connsiteY0" fmla="*/ 0 h 6858000"/>
              <a:gd name="connsiteX1" fmla="*/ 5675927 w 7347004"/>
              <a:gd name="connsiteY1" fmla="*/ 0 h 6858000"/>
              <a:gd name="connsiteX2" fmla="*/ 5698706 w 7347004"/>
              <a:gd name="connsiteY2" fmla="*/ 14997 h 6858000"/>
              <a:gd name="connsiteX3" fmla="*/ 7347004 w 7347004"/>
              <a:gd name="connsiteY3" fmla="*/ 3621656 h 6858000"/>
              <a:gd name="connsiteX4" fmla="*/ 5417159 w 7347004"/>
              <a:gd name="connsiteY4" fmla="*/ 6374814 h 6858000"/>
              <a:gd name="connsiteX5" fmla="*/ 4885213 w 7347004"/>
              <a:gd name="connsiteY5" fmla="*/ 6780599 h 6858000"/>
              <a:gd name="connsiteX6" fmla="*/ 4770148 w 7347004"/>
              <a:gd name="connsiteY6" fmla="*/ 6858000 h 6858000"/>
              <a:gd name="connsiteX7" fmla="*/ 850790 w 7347004"/>
              <a:gd name="connsiteY7" fmla="*/ 6858000 h 6858000"/>
              <a:gd name="connsiteX8" fmla="*/ 39602 w 7347004"/>
              <a:gd name="connsiteY8" fmla="*/ 6858000 h 6858000"/>
              <a:gd name="connsiteX9" fmla="*/ 0 w 7347004"/>
              <a:gd name="connsiteY9" fmla="*/ 6858000 h 6858000"/>
              <a:gd name="connsiteX10" fmla="*/ 0 w 7347004"/>
              <a:gd name="connsiteY10" fmla="*/ 1 h 6858000"/>
              <a:gd name="connsiteX11" fmla="*/ 39602 w 7347004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7004" h="6858000">
                <a:moveTo>
                  <a:pt x="39602" y="0"/>
                </a:moveTo>
                <a:lnTo>
                  <a:pt x="5675927" y="0"/>
                </a:lnTo>
                <a:lnTo>
                  <a:pt x="5698706" y="14997"/>
                </a:lnTo>
                <a:cubicBezTo>
                  <a:pt x="6756281" y="754641"/>
                  <a:pt x="7347004" y="2093192"/>
                  <a:pt x="7347004" y="3621656"/>
                </a:cubicBezTo>
                <a:cubicBezTo>
                  <a:pt x="7347004" y="4969131"/>
                  <a:pt x="6390781" y="5602839"/>
                  <a:pt x="5417159" y="6374814"/>
                </a:cubicBezTo>
                <a:cubicBezTo>
                  <a:pt x="5239858" y="6515397"/>
                  <a:pt x="5064178" y="6653108"/>
                  <a:pt x="4885213" y="6780599"/>
                </a:cubicBezTo>
                <a:lnTo>
                  <a:pt x="4770148" y="6858000"/>
                </a:lnTo>
                <a:lnTo>
                  <a:pt x="850790" y="6858000"/>
                </a:lnTo>
                <a:lnTo>
                  <a:pt x="39602" y="6858000"/>
                </a:lnTo>
                <a:lnTo>
                  <a:pt x="0" y="6858000"/>
                </a:lnTo>
                <a:lnTo>
                  <a:pt x="0" y="1"/>
                </a:lnTo>
                <a:lnTo>
                  <a:pt x="39602" y="1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ED127-CE86-FC2D-1406-7F842F2C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 sz="36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11D0-0B4D-C005-2F66-7B4B5B92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7" y="2312988"/>
            <a:ext cx="5084746" cy="3651250"/>
          </a:xfrm>
        </p:spPr>
        <p:txBody>
          <a:bodyPr>
            <a:normAutofit/>
          </a:bodyPr>
          <a:lstStyle/>
          <a:p>
            <a:r>
              <a:rPr lang="en-US" sz="2000"/>
              <a:t>Analyzing </a:t>
            </a:r>
            <a:r>
              <a:rPr lang="en-US" sz="2000" b="0" i="0">
                <a:effectLst/>
                <a:latin typeface="-apple-system"/>
              </a:rPr>
              <a:t>wildfires from the past two decades has indeed shown that wildfires are worsening each year across California.</a:t>
            </a:r>
          </a:p>
          <a:p>
            <a:r>
              <a:rPr lang="en-US" sz="2000">
                <a:latin typeface="-apple-system"/>
              </a:rPr>
              <a:t>Humans are predominately the cause of wildfires, which is especially prevalent in Southern California.</a:t>
            </a:r>
          </a:p>
          <a:p>
            <a:r>
              <a:rPr lang="en-US" sz="2000">
                <a:latin typeface="-apple-system"/>
              </a:rPr>
              <a:t>Warmer months see the peak of wildfire severity which can be attributed to </a:t>
            </a:r>
            <a:r>
              <a:rPr lang="en-US" sz="2000" b="0" i="0">
                <a:effectLst/>
                <a:latin typeface="-apple-system"/>
              </a:rPr>
              <a:t>hotter, drier weather, and recreational human activities such as tourism, and camping.</a:t>
            </a:r>
            <a:endParaRPr lang="en-US" sz="2000">
              <a:latin typeface="-apple-system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5266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C051-09F6-619B-7C2F-349570E6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900C-AE1A-491F-1484-13B9C9645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https://www.kaggle.com/datasets/rtatman/188-million-us-wildfires</a:t>
            </a:r>
            <a:endParaRPr lang="en-US" sz="2000"/>
          </a:p>
          <a:p>
            <a:pPr lvl="1"/>
            <a:r>
              <a:rPr lang="en-US" sz="2000"/>
              <a:t>SQLite</a:t>
            </a:r>
          </a:p>
          <a:p>
            <a:pPr lvl="1"/>
            <a:r>
              <a:rPr lang="en-US" sz="2000"/>
              <a:t>Converted dataset to a .CSV file</a:t>
            </a:r>
          </a:p>
          <a:p>
            <a:pPr lvl="1"/>
            <a:r>
              <a:rPr lang="en-US" sz="2000"/>
              <a:t>Made the dataset for digestible by:</a:t>
            </a:r>
          </a:p>
          <a:p>
            <a:pPr lvl="2"/>
            <a:r>
              <a:rPr lang="en-US"/>
              <a:t>Only including California</a:t>
            </a:r>
          </a:p>
          <a:p>
            <a:pPr lvl="2"/>
            <a:r>
              <a:rPr lang="en-US"/>
              <a:t>Removing redundant columns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10 Tips to Get Started with Kaggle | by ODSC - Open Data Science | Medium">
            <a:extLst>
              <a:ext uri="{FF2B5EF4-FFF2-40B4-BE49-F238E27FC236}">
                <a16:creationId xmlns:a16="http://schemas.microsoft.com/office/drawing/2014/main" id="{AEE6FD56-2C63-231C-3787-84142EB4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2012834"/>
            <a:ext cx="6019331" cy="28290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8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By the numbers: California's mild 2022 wildfire season - CalMatters">
            <a:extLst>
              <a:ext uri="{FF2B5EF4-FFF2-40B4-BE49-F238E27FC236}">
                <a16:creationId xmlns:a16="http://schemas.microsoft.com/office/drawing/2014/main" id="{C888559D-85D0-CA3C-41F9-0ECA6CF5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6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8" name="Freeform: Shape 10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8A4A4-171A-E102-1074-E02F1D10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Project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8EFD-0478-CDE5-28DF-0F11766D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1900"/>
              <a:t>The genesis of our project was to identify if California wildfires have become more severe over time.</a:t>
            </a:r>
          </a:p>
          <a:p>
            <a:pPr lvl="1"/>
            <a:r>
              <a:rPr lang="en-US" sz="1900"/>
              <a:t>In addition, we wanted to see if we could define the cause(s) that have exacerbated or potentially placated this circumstance.</a:t>
            </a:r>
          </a:p>
        </p:txBody>
      </p:sp>
    </p:spTree>
    <p:extLst>
      <p:ext uri="{BB962C8B-B14F-4D97-AF65-F5344CB8AC3E}">
        <p14:creationId xmlns:p14="http://schemas.microsoft.com/office/powerpoint/2010/main" val="73685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9104F-DAA0-7D27-DA76-8CA4E737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Defining the Analysis</a:t>
            </a:r>
          </a:p>
        </p:txBody>
      </p:sp>
      <p:grpSp>
        <p:nvGrpSpPr>
          <p:cNvPr id="3090" name="Group 308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Rectangle 308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E665D-F4F8-EDAA-7622-8DE5D3EC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Autofit/>
          </a:bodyPr>
          <a:lstStyle/>
          <a:p>
            <a:r>
              <a:rPr lang="en-US" sz="1800"/>
              <a:t>First, we defined that we would measure acreage burned in our analysis.</a:t>
            </a:r>
          </a:p>
          <a:p>
            <a:r>
              <a:rPr lang="en-US" sz="1800" b="0" i="0">
                <a:effectLst/>
              </a:rPr>
              <a:t>We analyzed</a:t>
            </a:r>
            <a:r>
              <a:rPr lang="en-US" sz="1800"/>
              <a:t> </a:t>
            </a:r>
            <a:r>
              <a:rPr lang="en-US" sz="1800" b="0" i="0">
                <a:effectLst/>
              </a:rPr>
              <a:t>2,000 wildfires across California from 2001 to 2020 comprising of each year's 100 largest wildfires.</a:t>
            </a:r>
            <a:endParaRPr lang="en-US" sz="1800"/>
          </a:p>
          <a:p>
            <a:r>
              <a:rPr lang="en-US" sz="1800"/>
              <a:t>Additional questions:</a:t>
            </a:r>
          </a:p>
          <a:p>
            <a:pPr lvl="1"/>
            <a:r>
              <a:rPr lang="en-US" sz="1800">
                <a:effectLst/>
                <a:ea typeface="Times New Roman" panose="02020603050405020304" pitchFamily="18" charset="0"/>
              </a:rPr>
              <a:t>What is the cause of most wildfires: nature or man?</a:t>
            </a:r>
          </a:p>
          <a:p>
            <a:pPr lvl="1"/>
            <a:r>
              <a:rPr lang="en-US" sz="1800">
                <a:effectLst/>
                <a:ea typeface="Times New Roman" panose="02020603050405020304" pitchFamily="18" charset="0"/>
              </a:rPr>
              <a:t>Are wildfires caused by mankind worse than those caused by nature?</a:t>
            </a:r>
            <a:endParaRPr lang="en-US" sz="1800">
              <a:ea typeface="Times New Roman" panose="02020603050405020304" pitchFamily="18" charset="0"/>
            </a:endParaRPr>
          </a:p>
          <a:p>
            <a:pPr lvl="1"/>
            <a:r>
              <a:rPr lang="en-US" sz="1800"/>
              <a:t>Northern California vs. Southern California?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Map of California - Cities and Highways - GIS Geography">
            <a:extLst>
              <a:ext uri="{FF2B5EF4-FFF2-40B4-BE49-F238E27FC236}">
                <a16:creationId xmlns:a16="http://schemas.microsoft.com/office/drawing/2014/main" id="{7857E5D8-21BD-24CA-ABED-1423AF0A4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69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F12-F6C0-B244-3CFE-636E5F36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Beginning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49D6-AA4F-64B4-42E0-64424DA3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700"/>
              <a:t>We were able to quickly conclude that: </a:t>
            </a:r>
            <a:r>
              <a:rPr lang="en-US" sz="1700" b="1"/>
              <a:t>yes</a:t>
            </a:r>
            <a:r>
              <a:rPr lang="en-US" sz="1700"/>
              <a:t>, California wildfires have become more severe over time.</a:t>
            </a:r>
          </a:p>
          <a:p>
            <a:r>
              <a:rPr lang="en-US" sz="1700"/>
              <a:t>Digging deeper, we additionally analyzed:</a:t>
            </a:r>
          </a:p>
          <a:p>
            <a:pPr lvl="1"/>
            <a:r>
              <a:rPr lang="en-US" sz="1700"/>
              <a:t>Average acres burned by:</a:t>
            </a:r>
          </a:p>
          <a:p>
            <a:pPr lvl="2"/>
            <a:r>
              <a:rPr lang="en-US" sz="1700"/>
              <a:t>Month</a:t>
            </a:r>
          </a:p>
          <a:p>
            <a:pPr lvl="2"/>
            <a:r>
              <a:rPr lang="en-US" sz="1700"/>
              <a:t>Latitude &amp; Longitude</a:t>
            </a:r>
          </a:p>
          <a:p>
            <a:pPr lvl="1"/>
            <a:r>
              <a:rPr lang="en-US" sz="1700"/>
              <a:t>Human cause(s)</a:t>
            </a:r>
          </a:p>
          <a:p>
            <a:pPr lvl="1"/>
            <a:r>
              <a:rPr lang="en-US" sz="1700"/>
              <a:t>Further analysis of Northern vs. Southern California</a:t>
            </a:r>
          </a:p>
          <a:p>
            <a:endParaRPr lang="en-US" sz="1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4921B31-5E72-1398-5210-4E28D264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418425"/>
            <a:ext cx="6019331" cy="40179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189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73C638F-BD44-1380-247C-E2CAF0246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5B33D-3F13-5ED1-CCA1-FCFDA625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Further Analysis &amp;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40208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4AC8-8533-A261-FC33-1505FD66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/>
              <a:t>Average Acres Burned by Month &amp; Year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6430F0-96E7-E1E8-4CCE-81B311A9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1BCF582-014F-3A0C-1515-492498E6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9" y="2577297"/>
            <a:ext cx="4893166" cy="357124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264A1FA-B9F8-3027-F7BB-9A253C969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15" y="2577297"/>
            <a:ext cx="4931266" cy="35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B81A4-AB47-3246-1A46-1F4925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 Cause by Month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B2E1D9-DB94-21CE-5344-14632503E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3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BE135-495E-EC58-F338-A3BC0872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Exploring Fires Caused by Humans</a:t>
            </a:r>
          </a:p>
        </p:txBody>
      </p:sp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953F318-031C-83E7-7B2C-7F6643181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88" y="-299"/>
            <a:ext cx="6838621" cy="6852998"/>
          </a:xfrm>
        </p:spPr>
      </p:pic>
    </p:spTree>
    <p:extLst>
      <p:ext uri="{BB962C8B-B14F-4D97-AF65-F5344CB8AC3E}">
        <p14:creationId xmlns:p14="http://schemas.microsoft.com/office/powerpoint/2010/main" val="314431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Analyzing California Wildfire Severity Through Time</vt:lpstr>
      <vt:lpstr>Dataset</vt:lpstr>
      <vt:lpstr>Project Thesis</vt:lpstr>
      <vt:lpstr>Defining the Analysis</vt:lpstr>
      <vt:lpstr>Beginning the Analysis</vt:lpstr>
      <vt:lpstr>Further Analysis &amp; Visualizations</vt:lpstr>
      <vt:lpstr>Average Acres Burned by Month &amp; Year</vt:lpstr>
      <vt:lpstr>Fire Cause by Month</vt:lpstr>
      <vt:lpstr>Exploring Fires Caused by Humans</vt:lpstr>
      <vt:lpstr>Northern California vs. Southern California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California Wildfire Severity Through Time</dc:title>
  <dc:creator>KIER ARBELO</dc:creator>
  <cp:revision>1</cp:revision>
  <dcterms:created xsi:type="dcterms:W3CDTF">2023-02-15T04:41:54Z</dcterms:created>
  <dcterms:modified xsi:type="dcterms:W3CDTF">2023-02-16T02:46:51Z</dcterms:modified>
</cp:coreProperties>
</file>